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4"/>
  </p:sldMasterIdLst>
  <p:notesMasterIdLst>
    <p:notesMasterId r:id="rId23"/>
  </p:notesMasterIdLst>
  <p:sldIdLst>
    <p:sldId id="264" r:id="rId5"/>
    <p:sldId id="260" r:id="rId6"/>
    <p:sldId id="290" r:id="rId7"/>
    <p:sldId id="292" r:id="rId8"/>
    <p:sldId id="293" r:id="rId9"/>
    <p:sldId id="291" r:id="rId10"/>
    <p:sldId id="294" r:id="rId11"/>
    <p:sldId id="268" r:id="rId12"/>
    <p:sldId id="296" r:id="rId13"/>
    <p:sldId id="295" r:id="rId14"/>
    <p:sldId id="259" r:id="rId15"/>
    <p:sldId id="274" r:id="rId16"/>
    <p:sldId id="287" r:id="rId17"/>
    <p:sldId id="282" r:id="rId18"/>
    <p:sldId id="286" r:id="rId19"/>
    <p:sldId id="289" r:id="rId20"/>
    <p:sldId id="288" r:id="rId21"/>
    <p:sldId id="29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CBEA"/>
    <a:srgbClr val="F7E1F3"/>
    <a:srgbClr val="F2D2ED"/>
    <a:srgbClr val="FF99CC"/>
    <a:srgbClr val="FFCCFF"/>
    <a:srgbClr val="FF99FF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50978E-0B9E-4589-BE61-908EEA5094A6}" v="1" dt="2021-11-11T23:32:53.3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nstanza Valentina Gacitua Fuentes" userId="S::cgacitua2019@udec.cl::1f9cb161-53f9-4cdc-8e65-35f03eca699c" providerId="AD" clId="Web-{0B50978E-0B9E-4589-BE61-908EEA5094A6}"/>
    <pc:docChg chg="modSld">
      <pc:chgData name="Constanza Valentina Gacitua Fuentes" userId="S::cgacitua2019@udec.cl::1f9cb161-53f9-4cdc-8e65-35f03eca699c" providerId="AD" clId="Web-{0B50978E-0B9E-4589-BE61-908EEA5094A6}" dt="2021-11-11T23:32:53.349" v="0" actId="1076"/>
      <pc:docMkLst>
        <pc:docMk/>
      </pc:docMkLst>
      <pc:sldChg chg="modSp">
        <pc:chgData name="Constanza Valentina Gacitua Fuentes" userId="S::cgacitua2019@udec.cl::1f9cb161-53f9-4cdc-8e65-35f03eca699c" providerId="AD" clId="Web-{0B50978E-0B9E-4589-BE61-908EEA5094A6}" dt="2021-11-11T23:32:53.349" v="0" actId="1076"/>
        <pc:sldMkLst>
          <pc:docMk/>
          <pc:sldMk cId="3269522497" sldId="288"/>
        </pc:sldMkLst>
        <pc:picChg chg="mod">
          <ac:chgData name="Constanza Valentina Gacitua Fuentes" userId="S::cgacitua2019@udec.cl::1f9cb161-53f9-4cdc-8e65-35f03eca699c" providerId="AD" clId="Web-{0B50978E-0B9E-4589-BE61-908EEA5094A6}" dt="2021-11-11T23:32:53.349" v="0" actId="1076"/>
          <ac:picMkLst>
            <pc:docMk/>
            <pc:sldMk cId="3269522497" sldId="288"/>
            <ac:picMk id="6" creationId="{EF401B99-AA69-4324-875D-2F892A430D08}"/>
          </ac:picMkLst>
        </pc:picChg>
      </pc:sldChg>
    </pc:docChg>
  </pc:docChgLst>
</pc:chgInfo>
</file>

<file path=ppt/media/image1.jpe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5E44EE-F7BF-467E-A881-E64CE8208583}" type="datetimeFigureOut">
              <a:rPr lang="es-CL" smtClean="0"/>
              <a:t>11-11-2021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47E142-AB9A-4610-BAA0-4FA4134AE2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59789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F85D82-6EE6-4980-97D1-933E7890F4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038653-AD9E-42B7-B601-D04EE19D1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5EE484-893C-4390-9647-2FE746915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823C9-D6C4-430B-9306-F2EF4BB73809}" type="datetime1">
              <a:rPr lang="es-CL" smtClean="0"/>
              <a:t>11-11-2021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016236-EEDC-40C9-AB8E-C24A1FAA2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AF9D77-8D63-480A-B565-3B22BCFEC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47548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07ACD9-153C-46BE-87FB-17C8C813B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E38E108-86A3-45C8-8FC3-EE795BEE2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D1BFD7-5A54-4428-AA99-4D654A800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4C0A1-856E-49AA-BA3B-064B8A947FDA}" type="datetime1">
              <a:rPr lang="es-CL" smtClean="0"/>
              <a:t>11-11-2021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D5763B-4407-4049-81CE-256C05AA9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370DA3-8231-494E-8B2B-DC12FAB48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60904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9440538-7BFB-4255-8149-8D12BCB4C7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883AEAB-5C1D-4FF6-82EE-1A8DBEF20B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F4D0CA-3851-4F4C-8603-8D25D9604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2DEDD-1081-4657-8159-8CBA65467D11}" type="datetime1">
              <a:rPr lang="es-CL" smtClean="0"/>
              <a:t>11-11-2021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D49080-1049-488A-84EE-76731DB9C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576DAC-3789-4B83-B0A8-F33F2CEC6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53720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6FDD5B-4B92-4E32-86F4-A759CF583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67FB71-090A-4F4C-A2CF-F34E2FB79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3568F4-1D4F-4967-B8A0-5E721CCDC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D6BA1-8203-4C50-821D-2345305D9C90}" type="datetime1">
              <a:rPr lang="es-CL" smtClean="0"/>
              <a:t>11-11-2021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5B7CCA-71DF-4CB3-A1D7-FA6634E38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B2B5D4-BE9B-4EC1-95EF-7E96BC94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90036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8F677B-BA6A-40C6-80CF-D87A2DFF8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84AA80D-73A6-454A-A106-91033A785A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32E00B-1C23-44FC-9BBF-F76A602C2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0FACC-71A8-4FB7-BC01-FF8AA4B87C1A}" type="datetime1">
              <a:rPr lang="es-CL" smtClean="0"/>
              <a:t>11-11-2021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C9F102D-4EA6-4E38-8B95-82C5FA642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3BA7B2C-89B8-42B6-8E6D-F963890D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26121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C07807-3E26-40A4-948D-4C73F6907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18DC4A-1E43-4D9A-BB81-C6D3917AFF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FB269D8-F71D-4BC8-9819-5DEBD89317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0F3963F-F115-4993-A9A1-E6B6D4473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112B-7982-4007-B005-C5D0A94BCE9F}" type="datetime1">
              <a:rPr lang="es-CL" smtClean="0"/>
              <a:t>11-11-2021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92C0A71-BB37-4FF2-8B45-FDEB53EBC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3B08760-5146-4F46-8FF7-B71C94D10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94745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2967BE-67EF-4745-A065-F50687267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AE95EB2-E9ED-4A9D-9ADD-7B62F70C5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C64B172-2FF0-49BE-A0FD-F3CE03506A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563D17-FC29-4407-AE70-8F11F074CA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6321D0A-DF1B-43F8-8064-D3BED4C26A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139A599-4B22-417A-A15B-35FB7EC0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49733-7EE4-465A-A293-48792717B010}" type="datetime1">
              <a:rPr lang="es-CL" smtClean="0"/>
              <a:t>11-11-2021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200DEF0-697E-46B9-AE69-25D0AA679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80F2FCF-793C-40A6-B5F9-9E59F05E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14070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ABBBE0-3873-4CF2-BC57-BE3B5EE30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BFE097B-AF52-45C5-BD1A-586185193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9148-DC14-4B05-B50B-944443A5E94E}" type="datetime1">
              <a:rPr lang="es-CL" smtClean="0"/>
              <a:t>11-11-2021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48D5B63-2414-4680-8B19-60C94DE03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3CD33FD-89E6-4879-951C-C9B7EA783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46663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7E687DC-A836-4831-8EDC-2876E7A80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EB913-F46D-4879-A695-38BA8EAE0D1C}" type="datetime1">
              <a:rPr lang="es-CL" smtClean="0"/>
              <a:t>11-11-2021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5343C96-7952-4480-83FE-8FFAB7823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35FFF6-7B67-4E01-838A-77DA96804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55046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50EAD7-8E22-4FEF-B721-06ADD8893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653A697-D3CD-4356-A110-A8FCEE29C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BE70E3E-B75F-4301-B91E-5C89DF644E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1AEDAE0-50F5-4157-AB1A-D10E64A1C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3AC6-4343-4A3C-BE41-D5FAC4C313FF}" type="datetime1">
              <a:rPr lang="es-CL" smtClean="0"/>
              <a:t>11-11-2021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2650BE1-2FF6-4111-8616-2825C2C07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290077-C18C-4479-A7D2-F83A2A835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00200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2D7DCE-D3B4-4B48-A596-EF83CFBDE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C9F5279-E4B5-410A-8EA6-6E678BDB6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963B96B-4EB3-4E30-83EB-5FA3717E9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219955-EB3A-4C57-8ACF-9613F70D7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6DA17-40BB-4CF8-9503-4DE885A08127}" type="datetime1">
              <a:rPr lang="es-CL" smtClean="0"/>
              <a:t>11-11-2021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6745065-DB6E-4935-8349-AABA93F89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3C7207A-D131-4BF1-8254-363C79147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55543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10BCE46-CBFB-4B05-B0E4-2465E719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73F5A38-EA59-4B13-9E16-F3AE22089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58438F-819D-4053-9A90-0614A87F25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C3EC3E-0DD2-4D84-947F-B899042B7A43}" type="datetime1">
              <a:rPr lang="es-CL" smtClean="0"/>
              <a:t>11-11-2021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356758-D9B9-465D-BAA7-EFB7C5CB48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/>
              <a:t>Universidad de Concepción Facultad de Ingeniería</a:t>
            </a:r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82E6B01-6AB3-4CD2-9681-1C90916ADB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17682-F922-4C97-97F5-3E1F2C4BB37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0441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110.png"/><Relationship Id="rId4" Type="http://schemas.openxmlformats.org/officeDocument/2006/relationships/image" Target="../media/image10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0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AEF3AE-6732-4F2C-915B-77348E132F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C92FEA-8D31-48B2-9367-F7FB7076F1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5" name="Picture 10" descr="Fondos de pantalla ID:530615">
            <a:extLst>
              <a:ext uri="{FF2B5EF4-FFF2-40B4-BE49-F238E27FC236}">
                <a16:creationId xmlns:a16="http://schemas.microsoft.com/office/drawing/2014/main" id="{B5768CCA-7569-4BD3-B819-FD2D74A2E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2BAEEB55-F31D-4A5F-A182-312957E66647}"/>
              </a:ext>
            </a:extLst>
          </p:cNvPr>
          <p:cNvSpPr txBox="1">
            <a:spLocks/>
          </p:cNvSpPr>
          <p:nvPr/>
        </p:nvSpPr>
        <p:spPr>
          <a:xfrm>
            <a:off x="8001343" y="396368"/>
            <a:ext cx="5452529" cy="35692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L" sz="5200" dirty="0">
                <a:solidFill>
                  <a:srgbClr val="FFFFFF"/>
                </a:solidFill>
              </a:rPr>
              <a:t>Práctica N°7 Mecánica de Materiales</a:t>
            </a:r>
          </a:p>
        </p:txBody>
      </p:sp>
    </p:spTree>
    <p:extLst>
      <p:ext uri="{BB962C8B-B14F-4D97-AF65-F5344CB8AC3E}">
        <p14:creationId xmlns:p14="http://schemas.microsoft.com/office/powerpoint/2010/main" val="2672373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5EBC4A-CB44-461F-9127-A9C4EE820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D6735E-59E1-41FF-82F1-EE683C00A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89CF363-DB43-4026-B4DC-9659FDDB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10</a:t>
            </a:fld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54BCF06-BCE6-4697-B6FB-66DCE005E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214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42E91-CED0-4BFE-BE89-27ADFEE23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Tipo de Flexión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DDA4E6E-0E44-48B5-AA9B-9CBA84AA0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11</a:t>
            </a:fld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20226A9-746F-4AD6-AE30-8ABDC97DC4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00" t="41926" r="15083" b="17629"/>
          <a:stretch/>
        </p:blipFill>
        <p:spPr>
          <a:xfrm>
            <a:off x="1114552" y="2108835"/>
            <a:ext cx="8890000" cy="277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708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bo 7">
            <a:extLst>
              <a:ext uri="{FF2B5EF4-FFF2-40B4-BE49-F238E27FC236}">
                <a16:creationId xmlns:a16="http://schemas.microsoft.com/office/drawing/2014/main" id="{690AD80C-E3A8-4D0F-ABC1-2355AEB939E5}"/>
              </a:ext>
            </a:extLst>
          </p:cNvPr>
          <p:cNvSpPr/>
          <p:nvPr/>
        </p:nvSpPr>
        <p:spPr>
          <a:xfrm>
            <a:off x="1279965" y="2054424"/>
            <a:ext cx="5353050" cy="828675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66728-3AC9-4639-96ED-034120FDC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656795"/>
          </a:xfrm>
        </p:spPr>
        <p:txBody>
          <a:bodyPr>
            <a:normAutofit fontScale="90000"/>
          </a:bodyPr>
          <a:lstStyle/>
          <a:p>
            <a:r>
              <a:rPr lang="es-CL" dirty="0"/>
              <a:t>Flexión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31D51A1-814F-4FA2-91C5-DC0B47227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12</a:t>
            </a:fld>
            <a:endParaRPr lang="es-CL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DE061420-215F-497A-94ED-B385683D0121}"/>
              </a:ext>
            </a:extLst>
          </p:cNvPr>
          <p:cNvCxnSpPr>
            <a:cxnSpLocks/>
          </p:cNvCxnSpPr>
          <p:nvPr/>
        </p:nvCxnSpPr>
        <p:spPr>
          <a:xfrm>
            <a:off x="1083945" y="2151109"/>
            <a:ext cx="206478" cy="2064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58129172-55E2-49ED-BD6B-BFFE332DD734}"/>
              </a:ext>
            </a:extLst>
          </p:cNvPr>
          <p:cNvCxnSpPr>
            <a:cxnSpLocks/>
          </p:cNvCxnSpPr>
          <p:nvPr/>
        </p:nvCxnSpPr>
        <p:spPr>
          <a:xfrm>
            <a:off x="1083945" y="2519818"/>
            <a:ext cx="206478" cy="2064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CDC4C4B9-2277-4752-893F-8968CA375CB5}"/>
              </a:ext>
            </a:extLst>
          </p:cNvPr>
          <p:cNvCxnSpPr>
            <a:cxnSpLocks/>
          </p:cNvCxnSpPr>
          <p:nvPr/>
        </p:nvCxnSpPr>
        <p:spPr>
          <a:xfrm>
            <a:off x="1074111" y="2785288"/>
            <a:ext cx="206478" cy="2064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78EFBA16-37EE-4904-95B4-0EF4BEE736FD}"/>
              </a:ext>
            </a:extLst>
          </p:cNvPr>
          <p:cNvCxnSpPr>
            <a:cxnSpLocks/>
          </p:cNvCxnSpPr>
          <p:nvPr/>
        </p:nvCxnSpPr>
        <p:spPr>
          <a:xfrm flipV="1">
            <a:off x="1290423" y="1688819"/>
            <a:ext cx="0" cy="91949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CuadroTexto 25">
                <a:extLst>
                  <a:ext uri="{FF2B5EF4-FFF2-40B4-BE49-F238E27FC236}">
                    <a16:creationId xmlns:a16="http://schemas.microsoft.com/office/drawing/2014/main" id="{91B3FC69-DFD1-489E-8206-E115B3A8EA4F}"/>
                  </a:ext>
                </a:extLst>
              </p:cNvPr>
              <p:cNvSpPr txBox="1"/>
              <p:nvPr/>
            </p:nvSpPr>
            <p:spPr>
              <a:xfrm>
                <a:off x="1236349" y="1611523"/>
                <a:ext cx="2851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L" i="1" dirty="0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CuadroTexto 25">
                <a:extLst>
                  <a:ext uri="{FF2B5EF4-FFF2-40B4-BE49-F238E27FC236}">
                    <a16:creationId xmlns:a16="http://schemas.microsoft.com/office/drawing/2014/main" id="{91B3FC69-DFD1-489E-8206-E115B3A8EA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6349" y="1611523"/>
                <a:ext cx="285130" cy="369332"/>
              </a:xfrm>
              <a:prstGeom prst="rect">
                <a:avLst/>
              </a:prstGeom>
              <a:blipFill>
                <a:blip r:embed="rId2"/>
                <a:stretch>
                  <a:fillRect r="-6383" b="-6557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CuadroTexto 29">
            <a:extLst>
              <a:ext uri="{FF2B5EF4-FFF2-40B4-BE49-F238E27FC236}">
                <a16:creationId xmlns:a16="http://schemas.microsoft.com/office/drawing/2014/main" id="{849B4247-CC61-4796-935C-4CC5B077FCDF}"/>
              </a:ext>
            </a:extLst>
          </p:cNvPr>
          <p:cNvSpPr txBox="1"/>
          <p:nvPr/>
        </p:nvSpPr>
        <p:spPr>
          <a:xfrm>
            <a:off x="2014102" y="2229138"/>
            <a:ext cx="285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x</a:t>
            </a:r>
            <a:endParaRPr lang="en-U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ECCC84A-8037-49B5-A177-D799B7930CB8}"/>
              </a:ext>
            </a:extLst>
          </p:cNvPr>
          <p:cNvSpPr/>
          <p:nvPr/>
        </p:nvSpPr>
        <p:spPr>
          <a:xfrm>
            <a:off x="8714572" y="1883383"/>
            <a:ext cx="639421" cy="4602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C01336A1-376D-4EBB-9F79-1E82755AB1AB}"/>
              </a:ext>
            </a:extLst>
          </p:cNvPr>
          <p:cNvCxnSpPr/>
          <p:nvPr/>
        </p:nvCxnSpPr>
        <p:spPr>
          <a:xfrm flipV="1">
            <a:off x="9015878" y="1416759"/>
            <a:ext cx="0" cy="72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03422EE6-3FFA-4B47-9813-2B313D733496}"/>
              </a:ext>
            </a:extLst>
          </p:cNvPr>
          <p:cNvCxnSpPr/>
          <p:nvPr/>
        </p:nvCxnSpPr>
        <p:spPr>
          <a:xfrm>
            <a:off x="9016986" y="2134106"/>
            <a:ext cx="8144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CuadroTexto 26">
                <a:extLst>
                  <a:ext uri="{FF2B5EF4-FFF2-40B4-BE49-F238E27FC236}">
                    <a16:creationId xmlns:a16="http://schemas.microsoft.com/office/drawing/2014/main" id="{50A19F93-91DF-42A6-8AAE-61F2DDFE0637}"/>
                  </a:ext>
                </a:extLst>
              </p:cNvPr>
              <p:cNvSpPr txBox="1"/>
              <p:nvPr/>
            </p:nvSpPr>
            <p:spPr>
              <a:xfrm>
                <a:off x="8698125" y="1143602"/>
                <a:ext cx="2851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L" i="1" dirty="0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CuadroTexto 26">
                <a:extLst>
                  <a:ext uri="{FF2B5EF4-FFF2-40B4-BE49-F238E27FC236}">
                    <a16:creationId xmlns:a16="http://schemas.microsoft.com/office/drawing/2014/main" id="{50A19F93-91DF-42A6-8AAE-61F2DDFE06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8125" y="1143602"/>
                <a:ext cx="285130" cy="369332"/>
              </a:xfrm>
              <a:prstGeom prst="rect">
                <a:avLst/>
              </a:prstGeom>
              <a:blipFill>
                <a:blip r:embed="rId3"/>
                <a:stretch>
                  <a:fillRect r="-6383" b="-6667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CuadroTexto 31">
            <a:extLst>
              <a:ext uri="{FF2B5EF4-FFF2-40B4-BE49-F238E27FC236}">
                <a16:creationId xmlns:a16="http://schemas.microsoft.com/office/drawing/2014/main" id="{24FBE961-E316-4CDF-9530-3B1FB80C5C42}"/>
              </a:ext>
            </a:extLst>
          </p:cNvPr>
          <p:cNvSpPr txBox="1"/>
          <p:nvPr/>
        </p:nvSpPr>
        <p:spPr>
          <a:xfrm>
            <a:off x="9809055" y="1883383"/>
            <a:ext cx="285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z</a:t>
            </a:r>
            <a:endParaRPr lang="en-US" dirty="0"/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5549FE29-9B62-407D-B060-B845D7842F96}"/>
              </a:ext>
            </a:extLst>
          </p:cNvPr>
          <p:cNvCxnSpPr>
            <a:cxnSpLocks/>
          </p:cNvCxnSpPr>
          <p:nvPr/>
        </p:nvCxnSpPr>
        <p:spPr>
          <a:xfrm>
            <a:off x="3765231" y="1579463"/>
            <a:ext cx="0" cy="589935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CuadroTexto 33">
                <a:extLst>
                  <a:ext uri="{FF2B5EF4-FFF2-40B4-BE49-F238E27FC236}">
                    <a16:creationId xmlns:a16="http://schemas.microsoft.com/office/drawing/2014/main" id="{369A4175-BDFB-421A-BF56-B099329AA17A}"/>
                  </a:ext>
                </a:extLst>
              </p:cNvPr>
              <p:cNvSpPr txBox="1"/>
              <p:nvPr/>
            </p:nvSpPr>
            <p:spPr>
              <a:xfrm>
                <a:off x="3791724" y="1261485"/>
                <a:ext cx="285130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L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L" b="0" i="1" dirty="0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s-CL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" name="CuadroTexto 33">
                <a:extLst>
                  <a:ext uri="{FF2B5EF4-FFF2-40B4-BE49-F238E27FC236}">
                    <a16:creationId xmlns:a16="http://schemas.microsoft.com/office/drawing/2014/main" id="{369A4175-BDFB-421A-BF56-B099329AA1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1724" y="1261485"/>
                <a:ext cx="285130" cy="391261"/>
              </a:xfrm>
              <a:prstGeom prst="rect">
                <a:avLst/>
              </a:prstGeom>
              <a:blipFill>
                <a:blip r:embed="rId4"/>
                <a:stretch>
                  <a:fillRect r="-25532" b="-3125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F4929714-7DA0-4FAB-90B2-DE56510F81C0}"/>
              </a:ext>
            </a:extLst>
          </p:cNvPr>
          <p:cNvCxnSpPr>
            <a:cxnSpLocks/>
          </p:cNvCxnSpPr>
          <p:nvPr/>
        </p:nvCxnSpPr>
        <p:spPr>
          <a:xfrm flipV="1">
            <a:off x="3305918" y="2583382"/>
            <a:ext cx="459313" cy="476292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EF7964E4-686D-4585-B5A6-0976705C9557}"/>
                  </a:ext>
                </a:extLst>
              </p:cNvPr>
              <p:cNvSpPr txBox="1"/>
              <p:nvPr/>
            </p:nvSpPr>
            <p:spPr>
              <a:xfrm>
                <a:off x="3022913" y="3138709"/>
                <a:ext cx="2851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L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L" b="0" i="1" dirty="0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s-CL" b="0" i="1" dirty="0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EF7964E4-686D-4585-B5A6-0976705C95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2913" y="3138709"/>
                <a:ext cx="285130" cy="369332"/>
              </a:xfrm>
              <a:prstGeom prst="rect">
                <a:avLst/>
              </a:prstGeom>
              <a:blipFill>
                <a:blip r:embed="rId5"/>
                <a:stretch>
                  <a:fillRect r="-12766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CuadroTexto 36">
                <a:extLst>
                  <a:ext uri="{FF2B5EF4-FFF2-40B4-BE49-F238E27FC236}">
                    <a16:creationId xmlns:a16="http://schemas.microsoft.com/office/drawing/2014/main" id="{C998A7E7-5EA3-4F17-BFDA-1CE0F35D59DC}"/>
                  </a:ext>
                </a:extLst>
              </p:cNvPr>
              <p:cNvSpPr txBox="1"/>
              <p:nvPr/>
            </p:nvSpPr>
            <p:spPr>
              <a:xfrm>
                <a:off x="1188269" y="4605572"/>
                <a:ext cx="1368067" cy="298928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s-CL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es-CL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s-CL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CuadroTexto 36">
                <a:extLst>
                  <a:ext uri="{FF2B5EF4-FFF2-40B4-BE49-F238E27FC236}">
                    <a16:creationId xmlns:a16="http://schemas.microsoft.com/office/drawing/2014/main" id="{C998A7E7-5EA3-4F17-BFDA-1CE0F35D59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8269" y="4605572"/>
                <a:ext cx="1368067" cy="298928"/>
              </a:xfrm>
              <a:prstGeom prst="rect">
                <a:avLst/>
              </a:prstGeom>
              <a:blipFill>
                <a:blip r:embed="rId6"/>
                <a:stretch>
                  <a:fillRect l="-3097" b="-17647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CuadroTexto 38">
                <a:extLst>
                  <a:ext uri="{FF2B5EF4-FFF2-40B4-BE49-F238E27FC236}">
                    <a16:creationId xmlns:a16="http://schemas.microsoft.com/office/drawing/2014/main" id="{E1F8E09C-D4AA-4AD3-BF01-8B90410B3261}"/>
                  </a:ext>
                </a:extLst>
              </p:cNvPr>
              <p:cNvSpPr txBox="1"/>
              <p:nvPr/>
            </p:nvSpPr>
            <p:spPr>
              <a:xfrm>
                <a:off x="1208911" y="5585724"/>
                <a:ext cx="1368067" cy="298928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s-CL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es-CL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s-CL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9" name="CuadroTexto 38">
                <a:extLst>
                  <a:ext uri="{FF2B5EF4-FFF2-40B4-BE49-F238E27FC236}">
                    <a16:creationId xmlns:a16="http://schemas.microsoft.com/office/drawing/2014/main" id="{E1F8E09C-D4AA-4AD3-BF01-8B90410B32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8911" y="5585724"/>
                <a:ext cx="1368067" cy="298928"/>
              </a:xfrm>
              <a:prstGeom prst="rect">
                <a:avLst/>
              </a:prstGeom>
              <a:blipFill>
                <a:blip r:embed="rId7"/>
                <a:stretch>
                  <a:fillRect l="-2643" r="-441" b="-17647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FE9FE89C-EF05-4547-8CE2-24BF8FE5ED13}"/>
              </a:ext>
            </a:extLst>
          </p:cNvPr>
          <p:cNvCxnSpPr/>
          <p:nvPr/>
        </p:nvCxnSpPr>
        <p:spPr>
          <a:xfrm>
            <a:off x="1279965" y="3508041"/>
            <a:ext cx="258062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uadroTexto 43">
                <a:extLst>
                  <a:ext uri="{FF2B5EF4-FFF2-40B4-BE49-F238E27FC236}">
                    <a16:creationId xmlns:a16="http://schemas.microsoft.com/office/drawing/2014/main" id="{0E598583-78FB-43E6-9817-00BFF8CD3747}"/>
                  </a:ext>
                </a:extLst>
              </p:cNvPr>
              <p:cNvSpPr txBox="1"/>
              <p:nvPr/>
            </p:nvSpPr>
            <p:spPr>
              <a:xfrm>
                <a:off x="2421035" y="3186556"/>
                <a:ext cx="2851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L" i="1" dirty="0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uadroTexto 43">
                <a:extLst>
                  <a:ext uri="{FF2B5EF4-FFF2-40B4-BE49-F238E27FC236}">
                    <a16:creationId xmlns:a16="http://schemas.microsoft.com/office/drawing/2014/main" id="{0E598583-78FB-43E6-9817-00BFF8CD37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1035" y="3186556"/>
                <a:ext cx="285130" cy="369332"/>
              </a:xfrm>
              <a:prstGeom prst="rect">
                <a:avLst/>
              </a:prstGeom>
              <a:blipFill>
                <a:blip r:embed="rId8"/>
                <a:stretch>
                  <a:fillRect r="-4255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E4622EB8-7688-4C3F-B3B5-0D90AEFBF77A}"/>
              </a:ext>
            </a:extLst>
          </p:cNvPr>
          <p:cNvCxnSpPr/>
          <p:nvPr/>
        </p:nvCxnSpPr>
        <p:spPr>
          <a:xfrm>
            <a:off x="3860591" y="3371222"/>
            <a:ext cx="0" cy="286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4B23448B-6D0C-4259-8519-EAF3618B65A5}"/>
              </a:ext>
            </a:extLst>
          </p:cNvPr>
          <p:cNvCxnSpPr/>
          <p:nvPr/>
        </p:nvCxnSpPr>
        <p:spPr>
          <a:xfrm>
            <a:off x="1298366" y="3390272"/>
            <a:ext cx="0" cy="286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FBAB6F34-1CF8-4ABD-8C93-E33435AC586E}"/>
              </a:ext>
            </a:extLst>
          </p:cNvPr>
          <p:cNvCxnSpPr>
            <a:stCxn id="8" idx="2"/>
          </p:cNvCxnSpPr>
          <p:nvPr/>
        </p:nvCxnSpPr>
        <p:spPr>
          <a:xfrm>
            <a:off x="1279965" y="2572346"/>
            <a:ext cx="1080000" cy="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EB1F3BF7-AAEA-400C-9DD7-ABB21E2EFF2D}"/>
              </a:ext>
            </a:extLst>
          </p:cNvPr>
          <p:cNvCxnSpPr>
            <a:cxnSpLocks/>
          </p:cNvCxnSpPr>
          <p:nvPr/>
        </p:nvCxnSpPr>
        <p:spPr>
          <a:xfrm>
            <a:off x="1217295" y="1941559"/>
            <a:ext cx="206478" cy="2064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0DDB92F2-9F1D-4F2A-BEAC-5E870C0639F8}"/>
              </a:ext>
            </a:extLst>
          </p:cNvPr>
          <p:cNvCxnSpPr>
            <a:cxnSpLocks/>
          </p:cNvCxnSpPr>
          <p:nvPr/>
        </p:nvCxnSpPr>
        <p:spPr>
          <a:xfrm>
            <a:off x="1455420" y="1817734"/>
            <a:ext cx="206478" cy="2064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96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0B4820-646C-4556-8FB9-644E02250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9974" y="365760"/>
            <a:ext cx="3534537" cy="1325562"/>
          </a:xfrm>
        </p:spPr>
        <p:txBody>
          <a:bodyPr/>
          <a:lstStyle/>
          <a:p>
            <a:r>
              <a:rPr lang="es-CL" dirty="0"/>
              <a:t>Flexión 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11EFE4-819E-4BDC-8BEB-8BB366382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8085F93-3339-49F6-8E98-0E028DEBB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13</a:t>
            </a:fld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626B43E-7A82-48C0-AF34-2E94EDBFF9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51" t="16528" r="22026" b="48750"/>
          <a:stretch/>
        </p:blipFill>
        <p:spPr>
          <a:xfrm>
            <a:off x="248275" y="365760"/>
            <a:ext cx="7171699" cy="238125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BD7C17C-0E16-47F3-A5B8-70B7477CFA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6" t="54681" r="59466" b="5334"/>
          <a:stretch/>
        </p:blipFill>
        <p:spPr>
          <a:xfrm>
            <a:off x="1491615" y="2747010"/>
            <a:ext cx="4685017" cy="274217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2D58CA0-38BB-492B-9294-871860E49E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2" t="66004" r="12441" b="5080"/>
          <a:stretch/>
        </p:blipFill>
        <p:spPr>
          <a:xfrm>
            <a:off x="6508507" y="3318553"/>
            <a:ext cx="4591007" cy="1983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24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1FDBD0-851B-4DAE-919A-9BD3C74B8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Cambios de longitud en flexión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021A90-7A60-4724-92AB-5C33F092C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2488" y="2076451"/>
            <a:ext cx="4952211" cy="3486150"/>
          </a:xfrm>
        </p:spPr>
        <p:txBody>
          <a:bodyPr>
            <a:normAutofit fontScale="77500" lnSpcReduction="20000"/>
          </a:bodyPr>
          <a:lstStyle/>
          <a:p>
            <a:r>
              <a:rPr lang="es-CL" dirty="0"/>
              <a:t>Observamos que la parte superior de la viga se encuentra comprimida y la parte inferior se encuentra traccionada. Por tanto, dentro de la viga tenemos cambios de longitud de compresión y de tracción. </a:t>
            </a:r>
          </a:p>
          <a:p>
            <a:r>
              <a:rPr lang="es-CL" dirty="0"/>
              <a:t>Además, como tenemos deformaciones, también tendremos esfuerzos normales de tracción y compresión.</a:t>
            </a:r>
          </a:p>
          <a:p>
            <a:r>
              <a:rPr lang="es-CL" dirty="0"/>
              <a:t>Adicionalmente, también podemos encontrar esfuerzos de corte actuando de manera tangencial a la superficie.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6AFE13E-F00B-4B16-B020-917E9B309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14</a:t>
            </a:fld>
            <a:endParaRPr lang="es-CL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CC388D1-66F7-49C1-ACE6-A34B839DC9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38" t="21085" r="61890" b="29314"/>
          <a:stretch/>
        </p:blipFill>
        <p:spPr>
          <a:xfrm>
            <a:off x="466725" y="1728163"/>
            <a:ext cx="2849526" cy="340167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7A341CC-4ED2-4797-8DB7-0A221EC0A3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78" t="37154" r="63596" b="36479"/>
          <a:stretch/>
        </p:blipFill>
        <p:spPr>
          <a:xfrm>
            <a:off x="3434992" y="1818526"/>
            <a:ext cx="2661008" cy="180825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B67E9E1-F535-4701-ABA3-5B45B9C12A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803" t="54739" r="61910" b="18894"/>
          <a:stretch/>
        </p:blipFill>
        <p:spPr>
          <a:xfrm>
            <a:off x="3643994" y="3819526"/>
            <a:ext cx="2229492" cy="180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471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6AFE13E-F00B-4B16-B020-917E9B309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15</a:t>
            </a:fld>
            <a:endParaRPr lang="es-CL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96754F1-401D-4881-B51D-C242EC97D5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4" t="28055" r="60366" b="16909"/>
          <a:stretch/>
        </p:blipFill>
        <p:spPr>
          <a:xfrm>
            <a:off x="55" y="513305"/>
            <a:ext cx="4233001" cy="377440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uadroTexto 31">
                <a:extLst>
                  <a:ext uri="{FF2B5EF4-FFF2-40B4-BE49-F238E27FC236}">
                    <a16:creationId xmlns:a16="http://schemas.microsoft.com/office/drawing/2014/main" id="{FEE13158-3482-44B0-8957-A2226D96490F}"/>
                  </a:ext>
                </a:extLst>
              </p:cNvPr>
              <p:cNvSpPr txBox="1"/>
              <p:nvPr/>
            </p:nvSpPr>
            <p:spPr>
              <a:xfrm>
                <a:off x="4233056" y="252560"/>
                <a:ext cx="6143624" cy="1764201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s-CL" i="1" dirty="0">
                    <a:latin typeface="Cambria Math" panose="02040503050406030204" pitchFamily="18" charset="0"/>
                  </a:rPr>
                  <a:t>El esfuerzo normal actuante esta dado por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𝑥𝑥</m:t>
                          </m:r>
                        </m:sub>
                      </m:sSub>
                      <m:r>
                        <a:rPr lang="es-CL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CL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f>
                        <m:fPr>
                          <m:ctrlPr>
                            <a:rPr lang="es-CL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L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s-CL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num>
                        <m:den>
                          <m:sSub>
                            <m:sSubPr>
                              <m:ctrlPr>
                                <a:rPr lang="es-CL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L" i="1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s-CL" i="1">
                                  <a:latin typeface="Cambria Math" panose="02040503050406030204" pitchFamily="18" charset="0"/>
                                </a:rPr>
                                <m:t>𝑧𝑧</m:t>
                              </m:r>
                            </m:sub>
                          </m:sSub>
                        </m:den>
                      </m:f>
                      <m:r>
                        <a:rPr lang="es-CL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s-CL" i="1">
                              <a:latin typeface="Cambria Math" panose="02040503050406030204" pitchFamily="18" charset="0"/>
                            </a:rPr>
                            <m:t>𝑥𝑥</m:t>
                          </m:r>
                        </m:sub>
                      </m:sSub>
                      <m:d>
                        <m:dPr>
                          <m:ctrlPr>
                            <a:rPr lang="es-CL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s-CL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L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s-CL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s-CL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s-CL" b="0" i="0" smtClean="0">
                          <a:latin typeface="Cambria Math" panose="02040503050406030204" pitchFamily="18" charset="0"/>
                        </a:rPr>
                        <m:t>en</m:t>
                      </m:r>
                      <m:r>
                        <a:rPr lang="es-CL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s-CL" b="0" i="0" smtClean="0">
                          <a:latin typeface="Cambria Math" panose="02040503050406030204" pitchFamily="18" charset="0"/>
                        </a:rPr>
                        <m:t>valor</m:t>
                      </m:r>
                      <m:r>
                        <a:rPr lang="es-CL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s-CL" b="0" i="0" smtClean="0">
                          <a:latin typeface="Cambria Math" panose="02040503050406030204" pitchFamily="18" charset="0"/>
                        </a:rPr>
                        <m:t>absoluto</m:t>
                      </m:r>
                    </m:oMath>
                  </m:oMathPara>
                </a14:m>
                <a:endParaRPr lang="es-CL" b="0" dirty="0"/>
              </a:p>
              <a:p>
                <a:pPr algn="ctr"/>
                <a:r>
                  <a:rPr lang="es-CL" dirty="0"/>
                  <a:t>+ corresponde a las fibras traccionadas</a:t>
                </a:r>
              </a:p>
              <a:p>
                <a:pPr algn="ctr"/>
                <a:r>
                  <a:rPr lang="es-CL" dirty="0"/>
                  <a:t> - corresponde a las fibras comprimidas</a:t>
                </a:r>
              </a:p>
            </p:txBody>
          </p:sp>
        </mc:Choice>
        <mc:Fallback xmlns="">
          <p:sp>
            <p:nvSpPr>
              <p:cNvPr id="32" name="CuadroTexto 31">
                <a:extLst>
                  <a:ext uri="{FF2B5EF4-FFF2-40B4-BE49-F238E27FC236}">
                    <a16:creationId xmlns:a16="http://schemas.microsoft.com/office/drawing/2014/main" id="{FEE13158-3482-44B0-8957-A2226D9649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3056" y="252560"/>
                <a:ext cx="6143624" cy="1764201"/>
              </a:xfrm>
              <a:prstGeom prst="rect">
                <a:avLst/>
              </a:prstGeom>
              <a:blipFill>
                <a:blip r:embed="rId3"/>
                <a:stretch>
                  <a:fillRect l="-693" t="-1712" b="-4110"/>
                </a:stretch>
              </a:blipFill>
              <a:ln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CuadroTexto 1">
            <a:extLst>
              <a:ext uri="{FF2B5EF4-FFF2-40B4-BE49-F238E27FC236}">
                <a16:creationId xmlns:a16="http://schemas.microsoft.com/office/drawing/2014/main" id="{815F3039-78B7-4827-BEED-C5C0B822160F}"/>
              </a:ext>
            </a:extLst>
          </p:cNvPr>
          <p:cNvSpPr txBox="1"/>
          <p:nvPr/>
        </p:nvSpPr>
        <p:spPr>
          <a:xfrm>
            <a:off x="5183602" y="2661362"/>
            <a:ext cx="423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Para una sección rectangular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8CDF7EA4-8832-4C08-A3D9-452FD813A581}"/>
                  </a:ext>
                </a:extLst>
              </p:cNvPr>
              <p:cNvSpPr txBox="1"/>
              <p:nvPr/>
            </p:nvSpPr>
            <p:spPr>
              <a:xfrm>
                <a:off x="5348287" y="3578201"/>
                <a:ext cx="3500437" cy="6708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L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CL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s-CL" i="1">
                              <a:latin typeface="Cambria Math" panose="02040503050406030204" pitchFamily="18" charset="0"/>
                            </a:rPr>
                            <m:t>𝑧𝑧</m:t>
                          </m:r>
                        </m:sub>
                      </m:sSub>
                      <m:r>
                        <a:rPr lang="es-CL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CL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sSup>
                            <m:sSupPr>
                              <m:ctrlP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8CDF7EA4-8832-4C08-A3D9-452FD813A5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8287" y="3578201"/>
                <a:ext cx="3500437" cy="6708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E32CD5B1-8D25-4AAC-AA3C-7725BE5E82E4}"/>
                  </a:ext>
                </a:extLst>
              </p:cNvPr>
              <p:cNvSpPr txBox="1"/>
              <p:nvPr/>
            </p:nvSpPr>
            <p:spPr>
              <a:xfrm>
                <a:off x="4533899" y="4519534"/>
                <a:ext cx="6143623" cy="1460593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s-CL" i="1" dirty="0">
                    <a:latin typeface="Cambria Math" panose="02040503050406030204" pitchFamily="18" charset="0"/>
                  </a:rPr>
                  <a:t>El esfuerzo normal máximo en el elemento que se produce en el punto sobre el área de la sección transversal que está mas alejado del eje neutro esta dado por.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𝑥𝑥</m:t>
                          </m:r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𝑀𝐴𝑋</m:t>
                          </m:r>
                        </m:sub>
                      </m:sSub>
                      <m:r>
                        <a:rPr lang="es-CL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CL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  <m:r>
                                <a:rPr lang="es-CL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s-CL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num>
                        <m:den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sSup>
                            <m:sSupPr>
                              <m:ctrlP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E32CD5B1-8D25-4AAC-AA3C-7725BE5E82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3899" y="4519534"/>
                <a:ext cx="6143623" cy="1460593"/>
              </a:xfrm>
              <a:prstGeom prst="rect">
                <a:avLst/>
              </a:prstGeom>
              <a:blipFill>
                <a:blip r:embed="rId5"/>
                <a:stretch>
                  <a:fillRect l="-792" t="-2066"/>
                </a:stretch>
              </a:blipFill>
              <a:ln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ángulo 7">
            <a:extLst>
              <a:ext uri="{FF2B5EF4-FFF2-40B4-BE49-F238E27FC236}">
                <a16:creationId xmlns:a16="http://schemas.microsoft.com/office/drawing/2014/main" id="{1D02231F-0EDF-4FE1-8A46-98898ABBB5C3}"/>
              </a:ext>
            </a:extLst>
          </p:cNvPr>
          <p:cNvSpPr/>
          <p:nvPr/>
        </p:nvSpPr>
        <p:spPr>
          <a:xfrm>
            <a:off x="8997067" y="3226908"/>
            <a:ext cx="594606" cy="8278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BB6E655F-99B9-4951-A4B6-0B9076F1BFE9}"/>
              </a:ext>
            </a:extLst>
          </p:cNvPr>
          <p:cNvCxnSpPr/>
          <p:nvPr/>
        </p:nvCxnSpPr>
        <p:spPr>
          <a:xfrm flipV="1">
            <a:off x="9298373" y="3032626"/>
            <a:ext cx="0" cy="72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1E16E739-C3A5-49C4-A5B4-FEB6B5221C30}"/>
              </a:ext>
            </a:extLst>
          </p:cNvPr>
          <p:cNvCxnSpPr/>
          <p:nvPr/>
        </p:nvCxnSpPr>
        <p:spPr>
          <a:xfrm>
            <a:off x="9299481" y="3749973"/>
            <a:ext cx="8144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3A90B47-523D-4B7A-A736-5B0B1E242915}"/>
              </a:ext>
            </a:extLst>
          </p:cNvPr>
          <p:cNvSpPr txBox="1"/>
          <p:nvPr/>
        </p:nvSpPr>
        <p:spPr>
          <a:xfrm>
            <a:off x="8980620" y="2759469"/>
            <a:ext cx="285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5D3E706-CF78-4E30-8ED8-FF2B39BFB674}"/>
              </a:ext>
            </a:extLst>
          </p:cNvPr>
          <p:cNvSpPr txBox="1"/>
          <p:nvPr/>
        </p:nvSpPr>
        <p:spPr>
          <a:xfrm>
            <a:off x="8593708" y="3429000"/>
            <a:ext cx="285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26DC5335-25D2-400D-9428-57AE27FA8D10}"/>
                  </a:ext>
                </a:extLst>
              </p:cNvPr>
              <p:cNvSpPr txBox="1"/>
              <p:nvPr/>
            </p:nvSpPr>
            <p:spPr>
              <a:xfrm>
                <a:off x="10113884" y="3544281"/>
                <a:ext cx="2851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L" b="0" i="1" smtClean="0"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26DC5335-25D2-400D-9428-57AE27FA8D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13884" y="3544281"/>
                <a:ext cx="28513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2E08686B-210C-4FB7-8BB1-991CCA53C256}"/>
              </a:ext>
            </a:extLst>
          </p:cNvPr>
          <p:cNvCxnSpPr>
            <a:cxnSpLocks/>
          </p:cNvCxnSpPr>
          <p:nvPr/>
        </p:nvCxnSpPr>
        <p:spPr>
          <a:xfrm>
            <a:off x="8878838" y="3226908"/>
            <a:ext cx="0" cy="8278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301A758-E085-44FC-8209-54B025A61DCB}"/>
              </a:ext>
            </a:extLst>
          </p:cNvPr>
          <p:cNvSpPr txBox="1"/>
          <p:nvPr/>
        </p:nvSpPr>
        <p:spPr>
          <a:xfrm>
            <a:off x="9151805" y="4133506"/>
            <a:ext cx="285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8283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  <p:bldP spid="1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6696AC3-4722-48DC-8977-407D76765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86000"/>
            <a:ext cx="4534329" cy="2676525"/>
          </a:xfrm>
        </p:spPr>
        <p:txBody>
          <a:bodyPr>
            <a:normAutofit fontScale="92500" lnSpcReduction="20000"/>
          </a:bodyPr>
          <a:lstStyle/>
          <a:p>
            <a:r>
              <a:rPr lang="es-CL" dirty="0"/>
              <a:t>Ya que el momento flector hace que una porción inferior de la barra se estire y otra se comprime, entre estas dos regiones existe una superficie neutra en que las fibras longitudinales del material no sufrirán ningún cambio de longitud.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006CD54-DB07-44D0-B6BE-99886C6F8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16</a:t>
            </a:fld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1CFC77C-D622-4FEB-854A-185DB61DAC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25" t="30862" r="39833" b="18335"/>
          <a:stretch/>
        </p:blipFill>
        <p:spPr>
          <a:xfrm>
            <a:off x="625396" y="1617586"/>
            <a:ext cx="5384879" cy="401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312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F805EF-3459-4471-9808-4469C775F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Ecuación de curva la elástica 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A9DCBB-F809-4130-BC91-CEF97CC4D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00F1D78-9C81-48B1-BB60-21C3BE63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17</a:t>
            </a:fld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F401B99-AA69-4324-875D-2F892A430D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017" t="29063" r="16321" b="14607"/>
          <a:stretch/>
        </p:blipFill>
        <p:spPr>
          <a:xfrm>
            <a:off x="1300736" y="1963776"/>
            <a:ext cx="3616504" cy="386308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335B1384-499B-45A0-A380-4B1E793AA211}"/>
                  </a:ext>
                </a:extLst>
              </p:cNvPr>
              <p:cNvSpPr txBox="1"/>
              <p:nvPr/>
            </p:nvSpPr>
            <p:spPr>
              <a:xfrm>
                <a:off x="7280975" y="4578213"/>
                <a:ext cx="1356461" cy="6011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num>
                        <m:den>
                          <m:sSup>
                            <m:s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𝑑𝑥</m:t>
                              </m:r>
                            </m:e>
                            <m:sup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s-CL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s-CL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  <m:sSub>
                            <m:sSubPr>
                              <m:ctrlP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s-CL" b="0" i="1" smtClean="0">
                                  <a:latin typeface="Cambria Math" panose="02040503050406030204" pitchFamily="18" charset="0"/>
                                </a:rPr>
                                <m:t>𝑧𝑧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335B1384-499B-45A0-A380-4B1E793AA2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0975" y="4578213"/>
                <a:ext cx="1356461" cy="60112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>
            <a:extLst>
              <a:ext uri="{FF2B5EF4-FFF2-40B4-BE49-F238E27FC236}">
                <a16:creationId xmlns:a16="http://schemas.microsoft.com/office/drawing/2014/main" id="{7D57F958-B00C-4C7E-A89C-AF9082390A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150" t="48689" r="43118" b="19401"/>
          <a:stretch/>
        </p:blipFill>
        <p:spPr>
          <a:xfrm>
            <a:off x="5381439" y="1828800"/>
            <a:ext cx="4600288" cy="21883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CF79370B-5A11-417A-82B0-86D2C72090A8}"/>
                  </a:ext>
                </a:extLst>
              </p:cNvPr>
              <p:cNvSpPr txBox="1"/>
              <p:nvPr/>
            </p:nvSpPr>
            <p:spPr>
              <a:xfrm>
                <a:off x="9730035" y="3166941"/>
                <a:ext cx="1436099" cy="525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L" b="0" i="1" smtClean="0">
                          <a:latin typeface="Cambria Math" panose="02040503050406030204" pitchFamily="18" charset="0"/>
                        </a:rPr>
                        <m:t>𝑡𝑔</m:t>
                      </m:r>
                      <m:r>
                        <a:rPr lang="es-CL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s-CL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s-C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s-CL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s-CL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CF79370B-5A11-417A-82B0-86D2C72090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0035" y="3166941"/>
                <a:ext cx="1436099" cy="52591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9522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78F943-273F-4FCA-B432-CD3095DB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6" name="Marcador de contenido 5" descr="Diagrama&#10;&#10;Descripción generada automáticamente">
            <a:extLst>
              <a:ext uri="{FF2B5EF4-FFF2-40B4-BE49-F238E27FC236}">
                <a16:creationId xmlns:a16="http://schemas.microsoft.com/office/drawing/2014/main" id="{CB3FE67A-187C-4090-8AC3-A3FB47992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003"/>
          <a:stretch/>
        </p:blipFill>
        <p:spPr>
          <a:xfrm>
            <a:off x="1643833" y="508291"/>
            <a:ext cx="7823823" cy="5841418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2164F0-CD18-40E2-AAA3-56FE18553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18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24769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59CCEC-5E52-4E01-887E-82861AAAF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Flexión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1820CE-25CB-42B6-B7FC-64C6DF5F7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4661DE3-F45C-4F58-B60B-0A573C97A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2</a:t>
            </a:fld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6370D95-DAE4-4C29-8A01-82DC529BBE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50" t="18815" r="20500" b="14370"/>
          <a:stretch/>
        </p:blipFill>
        <p:spPr>
          <a:xfrm>
            <a:off x="2580640" y="2024930"/>
            <a:ext cx="5953760" cy="390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4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96E2E3-9D5D-47E4-813B-0AD8999DB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F1AC26-0088-43BA-A654-8A0780AFC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B7E346-9B43-4975-AF8A-975F893E9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3</a:t>
            </a:fld>
            <a:endParaRPr lang="es-CL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1822B74-8B26-4698-84F1-050C25A2D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705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477647-FFB5-485D-B1D9-8F042240A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B3496E-E431-4805-BDA5-9CBBF4C6F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5EB8105-2412-440E-86D0-EFEAD4709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4</a:t>
            </a:fld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4657109-5CD9-4267-AC26-AFFBBAD59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373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BCB499-1DD9-43B2-BA37-8D9D04D44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508C9A-F791-4FF0-BE75-E4616267F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B9EEDBB-A135-4AC5-B4C5-2212CCEE3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5</a:t>
            </a:fld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083DDBF-A440-48CC-838A-E156F09D2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FD04A72-E376-40B2-BFB1-5EC9BA4EEDFA}"/>
              </a:ext>
            </a:extLst>
          </p:cNvPr>
          <p:cNvSpPr txBox="1"/>
          <p:nvPr/>
        </p:nvSpPr>
        <p:spPr>
          <a:xfrm>
            <a:off x="4686300" y="1225460"/>
            <a:ext cx="3333750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sz="3600" dirty="0">
                <a:solidFill>
                  <a:srgbClr val="FFFF00"/>
                </a:solidFill>
              </a:rPr>
              <a:t>Esfuerzos de corte</a:t>
            </a:r>
          </a:p>
        </p:txBody>
      </p:sp>
    </p:spTree>
    <p:extLst>
      <p:ext uri="{BB962C8B-B14F-4D97-AF65-F5344CB8AC3E}">
        <p14:creationId xmlns:p14="http://schemas.microsoft.com/office/powerpoint/2010/main" val="416534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CE3919-5673-43F8-A6BC-8C0E9828C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B9AE07-58BA-4EB7-95C3-3F574BDDA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58E84E-6389-477C-BC47-010DE6EA6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6</a:t>
            </a:fld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3D81EBD-3ACE-486C-B315-81ED2F3A2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682917-2940-4598-9A36-2692891274C3}"/>
              </a:ext>
            </a:extLst>
          </p:cNvPr>
          <p:cNvSpPr txBox="1"/>
          <p:nvPr/>
        </p:nvSpPr>
        <p:spPr>
          <a:xfrm>
            <a:off x="7772400" y="1027906"/>
            <a:ext cx="3333750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sz="3600" dirty="0">
                <a:solidFill>
                  <a:srgbClr val="FFFF00"/>
                </a:solidFill>
              </a:rPr>
              <a:t>Esfuerzos normales</a:t>
            </a:r>
          </a:p>
        </p:txBody>
      </p:sp>
    </p:spTree>
    <p:extLst>
      <p:ext uri="{BB962C8B-B14F-4D97-AF65-F5344CB8AC3E}">
        <p14:creationId xmlns:p14="http://schemas.microsoft.com/office/powerpoint/2010/main" val="1530070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BB34D3-C387-4C88-865B-663DD2ED4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E4813C-E6BA-401E-A3F1-B580D927A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FDBB63C-BF1A-4927-9156-F5705D29A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7</a:t>
            </a:fld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4748057-7F3F-4978-AFD4-13217295F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A17E941-E9F6-45D3-809E-59F5E3616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9D52402-2683-4216-898D-5A3C7309AA70}"/>
              </a:ext>
            </a:extLst>
          </p:cNvPr>
          <p:cNvSpPr txBox="1"/>
          <p:nvPr/>
        </p:nvSpPr>
        <p:spPr>
          <a:xfrm rot="344038">
            <a:off x="8324850" y="4344193"/>
            <a:ext cx="3552825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sz="3600" dirty="0">
                <a:solidFill>
                  <a:srgbClr val="FFFF00"/>
                </a:solidFill>
              </a:rPr>
              <a:t>Momento flector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40ABA0B-9C87-42B9-A140-8DC3F54C52C0}"/>
              </a:ext>
            </a:extLst>
          </p:cNvPr>
          <p:cNvSpPr txBox="1"/>
          <p:nvPr/>
        </p:nvSpPr>
        <p:spPr>
          <a:xfrm rot="344038">
            <a:off x="4648200" y="1608283"/>
            <a:ext cx="3552825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sz="3600" dirty="0">
                <a:solidFill>
                  <a:srgbClr val="FFFF00"/>
                </a:solidFill>
              </a:rPr>
              <a:t>Fuerza de corte</a:t>
            </a:r>
          </a:p>
        </p:txBody>
      </p:sp>
    </p:spTree>
    <p:extLst>
      <p:ext uri="{BB962C8B-B14F-4D97-AF65-F5344CB8AC3E}">
        <p14:creationId xmlns:p14="http://schemas.microsoft.com/office/powerpoint/2010/main" val="3593698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3589C1-B07B-4AD8-921D-413F1973C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Reacciones internas en el material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73590B0-D563-4EE3-B29B-D8638209B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8</a:t>
            </a:fld>
            <a:endParaRPr lang="es-CL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A4029B9-E398-4D5D-ABD0-D6BD731523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32" t="30112" r="62584" b="23596"/>
          <a:stretch/>
        </p:blipFill>
        <p:spPr>
          <a:xfrm>
            <a:off x="789077" y="1691322"/>
            <a:ext cx="3525748" cy="406513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482A342-1184-4510-9700-70D1877FD3EB}"/>
              </a:ext>
            </a:extLst>
          </p:cNvPr>
          <p:cNvSpPr txBox="1"/>
          <p:nvPr/>
        </p:nvSpPr>
        <p:spPr>
          <a:xfrm>
            <a:off x="4752975" y="2426220"/>
            <a:ext cx="61055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CL" sz="1800" b="0" i="0" u="none" strike="noStrike" baseline="0" dirty="0">
                <a:latin typeface="Times-Roman"/>
              </a:rPr>
              <a:t>Si se realiza un corte en </a:t>
            </a:r>
            <a:r>
              <a:rPr lang="es-CL" sz="1800" b="0" i="1" u="none" strike="noStrike" baseline="0" dirty="0">
                <a:latin typeface="Times-Italic"/>
              </a:rPr>
              <a:t>C </a:t>
            </a:r>
            <a:r>
              <a:rPr lang="es-CL" sz="1800" b="0" i="0" u="none" strike="noStrike" baseline="0" dirty="0">
                <a:latin typeface="Times-Roman"/>
              </a:rPr>
              <a:t>a una distancia </a:t>
            </a:r>
            <a:r>
              <a:rPr lang="es-CL" sz="1800" b="0" i="1" u="none" strike="noStrike" baseline="0" dirty="0">
                <a:latin typeface="Times-Italic"/>
              </a:rPr>
              <a:t>x </a:t>
            </a:r>
            <a:r>
              <a:rPr lang="es-CL" sz="1800" b="0" i="0" u="none" strike="noStrike" baseline="0" dirty="0">
                <a:latin typeface="Times-Roman"/>
              </a:rPr>
              <a:t>de </a:t>
            </a:r>
            <a:r>
              <a:rPr lang="es-CL" sz="1800" b="0" i="1" u="none" strike="noStrike" baseline="0" dirty="0">
                <a:latin typeface="Times-Italic"/>
              </a:rPr>
              <a:t>A</a:t>
            </a:r>
            <a:r>
              <a:rPr lang="es-CL" sz="1800" b="0" i="0" u="none" strike="noStrike" baseline="0" dirty="0">
                <a:latin typeface="Times-Roman"/>
              </a:rPr>
              <a:t>, se observa del</a:t>
            </a:r>
          </a:p>
          <a:p>
            <a:pPr algn="l"/>
            <a:r>
              <a:rPr lang="es-ES" sz="1800" b="0" i="0" u="none" strike="noStrike" baseline="0" dirty="0">
                <a:latin typeface="Times-Roman"/>
              </a:rPr>
              <a:t>diagrama de cuerpo libre de </a:t>
            </a:r>
            <a:r>
              <a:rPr lang="es-ES" sz="1800" b="0" i="1" u="none" strike="noStrike" baseline="0" dirty="0">
                <a:latin typeface="Times-Italic"/>
              </a:rPr>
              <a:t>AC </a:t>
            </a:r>
            <a:r>
              <a:rPr lang="es-ES" sz="1800" b="0" i="0" u="none" strike="noStrike" baseline="0" dirty="0">
                <a:latin typeface="Times-Roman"/>
              </a:rPr>
              <a:t>que las fuerzas internas en el</a:t>
            </a:r>
          </a:p>
          <a:p>
            <a:pPr algn="l"/>
            <a:r>
              <a:rPr lang="es-ES" sz="1800" b="0" i="0" u="none" strike="noStrike" baseline="0" dirty="0">
                <a:latin typeface="Times-Roman"/>
              </a:rPr>
              <a:t>corte consisten en una fuerza </a:t>
            </a:r>
            <a:r>
              <a:rPr lang="es-ES" sz="1800" b="1" i="0" u="none" strike="noStrike" baseline="0" dirty="0">
                <a:latin typeface="Times-Bold"/>
              </a:rPr>
              <a:t>P</a:t>
            </a:r>
            <a:r>
              <a:rPr lang="es-ES" sz="1800" b="0" i="0" u="none" strike="noStrike" baseline="0" dirty="0">
                <a:latin typeface="MathematicalPi-One"/>
              </a:rPr>
              <a:t> </a:t>
            </a:r>
            <a:r>
              <a:rPr lang="es-ES" sz="1800" b="0" i="0" u="none" strike="noStrike" baseline="0" dirty="0">
                <a:latin typeface="Times-Roman"/>
              </a:rPr>
              <a:t>igual y opuesta a </a:t>
            </a:r>
            <a:r>
              <a:rPr lang="es-ES" sz="1800" b="1" i="0" u="none" strike="noStrike" baseline="0" dirty="0">
                <a:latin typeface="Times-Bold"/>
              </a:rPr>
              <a:t>P </a:t>
            </a:r>
            <a:r>
              <a:rPr lang="es-ES" sz="1800" b="0" i="0" u="none" strike="noStrike" baseline="0" dirty="0">
                <a:latin typeface="Times-Roman"/>
              </a:rPr>
              <a:t>y de un momento </a:t>
            </a:r>
            <a:r>
              <a:rPr lang="es-ES" sz="1800" b="1" i="0" u="none" strike="noStrike" baseline="0" dirty="0">
                <a:latin typeface="Times-Bold"/>
              </a:rPr>
              <a:t>M </a:t>
            </a:r>
            <a:r>
              <a:rPr lang="es-ES" sz="1800" b="0" i="0" u="none" strike="noStrike" baseline="0" dirty="0">
                <a:latin typeface="Times-Roman"/>
              </a:rPr>
              <a:t>con magnitud </a:t>
            </a:r>
            <a:r>
              <a:rPr lang="es-ES" sz="1800" b="0" i="1" u="none" strike="noStrike" baseline="0" dirty="0">
                <a:latin typeface="Times-Italic"/>
              </a:rPr>
              <a:t>M=</a:t>
            </a:r>
            <a:r>
              <a:rPr lang="es-ES" sz="1800" b="0" i="1" u="none" strike="noStrike" baseline="0" dirty="0" err="1">
                <a:latin typeface="Times-Italic"/>
              </a:rPr>
              <a:t>Px</a:t>
            </a:r>
            <a:r>
              <a:rPr lang="es-ES" sz="1800" b="0" i="0" u="none" strike="noStrike" baseline="0" dirty="0">
                <a:latin typeface="Times-Roman"/>
              </a:rPr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339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B672C-8C11-46A3-A5DD-925FE021D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F1C627-C797-4ABD-9E65-88E06DDFA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0AF1FE9-A0D7-4C10-804A-EA104774B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5817682-F922-4C97-97F5-3E1F2C4BB37A}" type="slidenum">
              <a:rPr lang="es-CL" smtClean="0"/>
              <a:t>9</a:t>
            </a:fld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5DA4C14-9E1B-4976-8472-D668A1F4C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808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5F0FE65AF9CC4282254F9200F2FB20" ma:contentTypeVersion="10" ma:contentTypeDescription="Create a new document." ma:contentTypeScope="" ma:versionID="43e891623a35dd2fdf5975c2fd260d1e">
  <xsd:schema xmlns:xsd="http://www.w3.org/2001/XMLSchema" xmlns:xs="http://www.w3.org/2001/XMLSchema" xmlns:p="http://schemas.microsoft.com/office/2006/metadata/properties" xmlns:ns2="1f83bce6-c843-4a86-bc32-cf53c9603f6d" xmlns:ns3="6e6a2bdf-eda8-4091-81b1-8eb89982575a" targetNamespace="http://schemas.microsoft.com/office/2006/metadata/properties" ma:root="true" ma:fieldsID="1ddd461d65a46ab353ee339903cfcc65" ns2:_="" ns3:_="">
    <xsd:import namespace="1f83bce6-c843-4a86-bc32-cf53c9603f6d"/>
    <xsd:import namespace="6e6a2bdf-eda8-4091-81b1-8eb89982575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83bce6-c843-4a86-bc32-cf53c9603f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6a2bdf-eda8-4091-81b1-8eb89982575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6AE9D26-4C4E-499D-8794-D0F6D9D8D56F}"/>
</file>

<file path=customXml/itemProps2.xml><?xml version="1.0" encoding="utf-8"?>
<ds:datastoreItem xmlns:ds="http://schemas.openxmlformats.org/officeDocument/2006/customXml" ds:itemID="{565369C8-B56B-481E-9863-6641B4789C9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DC645DC-9C6A-4C31-9004-3DDDC307FE5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5693</TotalTime>
  <Words>315</Words>
  <Application>Microsoft Office PowerPoint</Application>
  <PresentationFormat>Panorámica</PresentationFormat>
  <Paragraphs>60</Paragraphs>
  <Slides>18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19" baseType="lpstr">
      <vt:lpstr>Tema de Office</vt:lpstr>
      <vt:lpstr>Presentación de PowerPoint</vt:lpstr>
      <vt:lpstr>Flexión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Reacciones internas en el material</vt:lpstr>
      <vt:lpstr>Presentación de PowerPoint</vt:lpstr>
      <vt:lpstr>Presentación de PowerPoint</vt:lpstr>
      <vt:lpstr>Tipo de Flexión</vt:lpstr>
      <vt:lpstr>Flexión</vt:lpstr>
      <vt:lpstr>Flexión </vt:lpstr>
      <vt:lpstr>Cambios de longitud en flexión</vt:lpstr>
      <vt:lpstr>Presentación de PowerPoint</vt:lpstr>
      <vt:lpstr>Presentación de PowerPoint</vt:lpstr>
      <vt:lpstr>Ecuación de curva la elástica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Mecánica de Materiales</dc:title>
  <dc:creator>yasmin alejandra maril millan</dc:creator>
  <cp:lastModifiedBy>yasmin alejandra maril millan</cp:lastModifiedBy>
  <cp:revision>587</cp:revision>
  <cp:lastPrinted>2020-10-20T20:51:26Z</cp:lastPrinted>
  <dcterms:created xsi:type="dcterms:W3CDTF">2020-09-28T04:09:40Z</dcterms:created>
  <dcterms:modified xsi:type="dcterms:W3CDTF">2021-11-11T23:32:54Z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0x0101000B5F0FE65AF9CC4282254F9200F2FB20</vt:lpwstr>
  </property>
</Properties>
</file>

<file path=docProps/thumbnail.jpeg>
</file>